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</p:sldMasterIdLst>
  <p:notesMasterIdLst>
    <p:notesMasterId r:id="rId25"/>
  </p:notesMasterIdLst>
  <p:handoutMasterIdLst>
    <p:handoutMasterId r:id="rId26"/>
  </p:handoutMasterIdLst>
  <p:sldIdLst>
    <p:sldId id="256" r:id="rId6"/>
    <p:sldId id="257" r:id="rId7"/>
    <p:sldId id="300" r:id="rId8"/>
    <p:sldId id="304" r:id="rId9"/>
    <p:sldId id="305" r:id="rId10"/>
    <p:sldId id="262" r:id="rId11"/>
    <p:sldId id="322" r:id="rId12"/>
    <p:sldId id="316" r:id="rId13"/>
    <p:sldId id="268" r:id="rId14"/>
    <p:sldId id="320" r:id="rId15"/>
    <p:sldId id="303" r:id="rId16"/>
    <p:sldId id="308" r:id="rId17"/>
    <p:sldId id="311" r:id="rId18"/>
    <p:sldId id="312" r:id="rId19"/>
    <p:sldId id="313" r:id="rId20"/>
    <p:sldId id="314" r:id="rId21"/>
    <p:sldId id="309" r:id="rId22"/>
    <p:sldId id="318" r:id="rId23"/>
    <p:sldId id="319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Rendina" initials="DR" lastIdx="1" clrIdx="0">
    <p:extLst>
      <p:ext uri="{19B8F6BF-5375-455C-9EA6-DF929625EA0E}">
        <p15:presenceInfo xmlns:p15="http://schemas.microsoft.com/office/powerpoint/2012/main" userId="5d651f0f08587f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4"/>
    <a:srgbClr val="5F7D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92C33-E9C5-4C69-9BED-ECE31A99E898}" v="191" dt="2021-06-19T15:36:54.772"/>
    <p1510:client id="{B79F03CB-24A1-430B-BDD4-9585C8C71948}" v="685" dt="2021-06-19T15:50:56.014"/>
  </p1510:revLst>
</p1510:revInfo>
</file>

<file path=ppt/tableStyles.xml><?xml version="1.0" encoding="utf-8"?>
<a:tblStyleLst xmlns:a="http://schemas.openxmlformats.org/drawingml/2006/main" def="{9FAE949F-9F6B-49B6-8372-BF82C8BD6382}">
  <a:tblStyle styleId="{9FAE949F-9F6B-49B6-8372-BF82C8BD6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0F70A7B-913F-43DA-8118-1F995C7CB2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1F9733-B735-4051-963D-7B454740BF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92190-DDAC-4747-AB9F-847AC30B8BD5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1B648E-43FF-443A-9EC2-B6A1B8D48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5BF3C2-A205-41A8-B4A0-B9D8FD34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75287-C1CC-4920-8C2D-5E9D411BCE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23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9aae1a29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9aae1a29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79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9ac7ea12a4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9ac7ea12a4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8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che i sistemi sono sempre allineati, spiegare bene dei fallimenti (sia server che se cade un nodo)</a:t>
            </a:r>
          </a:p>
        </p:txBody>
      </p:sp>
    </p:spTree>
    <p:extLst>
      <p:ext uri="{BB962C8B-B14F-4D97-AF65-F5344CB8AC3E}">
        <p14:creationId xmlns:p14="http://schemas.microsoft.com/office/powerpoint/2010/main" val="8928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6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ac7ea12a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ac7ea12a4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97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00a32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00a32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Tutto spento</a:t>
            </a:r>
          </a:p>
        </p:txBody>
      </p:sp>
    </p:spTree>
    <p:extLst>
      <p:ext uri="{BB962C8B-B14F-4D97-AF65-F5344CB8AC3E}">
        <p14:creationId xmlns:p14="http://schemas.microsoft.com/office/powerpoint/2010/main" val="234887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Finestra aperta</a:t>
            </a:r>
          </a:p>
        </p:txBody>
      </p:sp>
    </p:spTree>
    <p:extLst>
      <p:ext uri="{BB962C8B-B14F-4D97-AF65-F5344CB8AC3E}">
        <p14:creationId xmlns:p14="http://schemas.microsoft.com/office/powerpoint/2010/main" val="233096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779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48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94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22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8"/>
          <p:cNvSpPr txBox="1">
            <a:spLocks noGrp="1"/>
          </p:cNvSpPr>
          <p:nvPr>
            <p:ph type="subTitle" idx="1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75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880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>
            <a:spLocks noGrp="1"/>
          </p:cNvSpPr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0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45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253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2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3" hasCustomPrompt="1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5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6" hasCustomPrompt="1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7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8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4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9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2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50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5"/>
          <p:cNvSpPr txBox="1">
            <a:spLocks noGrp="1"/>
          </p:cNvSpPr>
          <p:nvPr>
            <p:ph type="body" idx="1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275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4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495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8243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871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7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99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>
            <a:spLocks noGrp="1"/>
          </p:cNvSpPr>
          <p:nvPr>
            <p:ph type="subTitle" idx="1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2"/>
          <p:cNvSpPr txBox="1">
            <a:spLocks noGrp="1"/>
          </p:cNvSpPr>
          <p:nvPr>
            <p:ph type="subTitle" idx="2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2"/>
          <p:cNvSpPr txBox="1">
            <a:spLocks noGrp="1"/>
          </p:cNvSpPr>
          <p:nvPr>
            <p:ph type="subTitle" idx="3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4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2"/>
          <p:cNvSpPr txBox="1">
            <a:spLocks noGrp="1"/>
          </p:cNvSpPr>
          <p:nvPr>
            <p:ph type="subTitle" idx="5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subTitle" idx="6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2"/>
          <p:cNvSpPr txBox="1">
            <a:spLocks noGrp="1"/>
          </p:cNvSpPr>
          <p:nvPr>
            <p:ph type="subTitle" idx="7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ubTitle" idx="8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2"/>
          <p:cNvSpPr txBox="1">
            <a:spLocks noGrp="1"/>
          </p:cNvSpPr>
          <p:nvPr>
            <p:ph type="subTitle" idx="9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2"/>
          <p:cNvSpPr txBox="1">
            <a:spLocks noGrp="1"/>
          </p:cNvSpPr>
          <p:nvPr>
            <p:ph type="subTitle" idx="13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14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subTitle" idx="15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44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086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061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Title and list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4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3">
  <p:cSld name="Title and list 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26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26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13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6547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2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7" r:id="rId6"/>
    <p:sldLayoutId id="2147483662" r:id="rId7"/>
    <p:sldLayoutId id="2147483663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8689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PUB TEMPERATURE MONITORING</a:t>
            </a:r>
            <a:endParaRPr sz="4800"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it-IT"/>
              <a:t>Davide Rendina              830730</a:t>
            </a:r>
            <a:br>
              <a:rPr lang="it-IT"/>
            </a:br>
            <a:r>
              <a:rPr lang="it-IT"/>
              <a:t>Andrei Gabriel </a:t>
            </a:r>
            <a:r>
              <a:rPr lang="it-IT" err="1"/>
              <a:t>Taraboi</a:t>
            </a:r>
            <a:r>
              <a:rPr lang="it-IT"/>
              <a:t>  829904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Web APP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CC7AA1-071E-42F5-8054-28A0EBEF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238354"/>
            <a:ext cx="5086349" cy="3912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66D556-C705-4202-94E0-53AA110938BE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32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Interazione: Telegram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1658D-C169-476D-AE4F-51EBA975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4" y="1306656"/>
            <a:ext cx="1857824" cy="3575771"/>
          </a:xfrm>
          <a:prstGeom prst="rect">
            <a:avLst/>
          </a:prstGeom>
        </p:spPr>
      </p:pic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22B284-8610-4DF0-88B3-10B1B61E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5" y="1306657"/>
            <a:ext cx="1860993" cy="35757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7C5C71-FCDD-4D07-857A-C007E99C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5" y="1306657"/>
            <a:ext cx="1886495" cy="357577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05C3DC-C14B-44E8-A52E-C667B8A25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98" y="1306657"/>
            <a:ext cx="1887825" cy="3575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A8B5F6-0992-485A-BE28-77279CC2A4C6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14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prima_parte">
            <a:hlinkClick r:id="" action="ppaction://media"/>
            <a:extLst>
              <a:ext uri="{FF2B5EF4-FFF2-40B4-BE49-F238E27FC236}">
                <a16:creationId xmlns:a16="http://schemas.microsoft.com/office/drawing/2014/main" id="{ADF1D65A-77D4-4C22-A96E-438C00ED2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7007"/>
            <a:ext cx="6573769" cy="36977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B700A-26A8-4A72-8FC1-02B07BCF138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82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0C92DC-82F8-48EE-94B6-EC9E514F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8" y="1327007"/>
            <a:ext cx="6513719" cy="366396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3CDDE35-6765-4F79-87A1-CD304B825480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B72C02-E057-48D6-966B-8BA5C9369A36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A99CC1-3268-4C57-B72B-69DFB3B77267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822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D8E5F4-8EDA-4C0F-86BD-E9E3075B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0" y="1327006"/>
            <a:ext cx="6513719" cy="366396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F523FB8-3A9E-43BA-AFFE-4D3D1A123EA4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9C274B-C223-475F-BA59-3ECC6D567AF5}"/>
              </a:ext>
            </a:extLst>
          </p:cNvPr>
          <p:cNvSpPr/>
          <p:nvPr/>
        </p:nvSpPr>
        <p:spPr>
          <a:xfrm>
            <a:off x="1583531" y="4417219"/>
            <a:ext cx="1500188" cy="39528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7AEB34-C7CF-4DE4-9B93-C3FAFF7B211A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7315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0791F8-AAA6-4869-A5B6-4559FA8C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0" y="1332901"/>
            <a:ext cx="6513720" cy="36639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140384-AF82-4F63-8683-2893941167D9}"/>
              </a:ext>
            </a:extLst>
          </p:cNvPr>
          <p:cNvSpPr/>
          <p:nvPr/>
        </p:nvSpPr>
        <p:spPr>
          <a:xfrm>
            <a:off x="6730253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DB0DB9-21C7-47B9-8217-8C80E57842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EA22BF-3A14-49B4-9C4E-652CC37CBF63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BA21D87-5248-4CF6-B2C5-1B26A7A77E59}"/>
              </a:ext>
            </a:extLst>
          </p:cNvPr>
          <p:cNvSpPr/>
          <p:nvPr/>
        </p:nvSpPr>
        <p:spPr>
          <a:xfrm>
            <a:off x="4543425" y="2451971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980B597-7FF0-4B75-BE51-ADE39FD76570}"/>
              </a:ext>
            </a:extLst>
          </p:cNvPr>
          <p:cNvSpPr/>
          <p:nvPr/>
        </p:nvSpPr>
        <p:spPr>
          <a:xfrm>
            <a:off x="7295029" y="1627094"/>
            <a:ext cx="43609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A778A6-4E93-48AF-99C8-ECD6A4E8E278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7715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C5B1BF5-2E69-415F-A3C2-E18CB8C5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</p:spPr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E7BE3E-8881-4BF0-90EA-1E691E25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9" y="1332900"/>
            <a:ext cx="6513721" cy="366396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BCA354E-920E-4435-82FF-99EF2954258A}"/>
              </a:ext>
            </a:extLst>
          </p:cNvPr>
          <p:cNvSpPr/>
          <p:nvPr/>
        </p:nvSpPr>
        <p:spPr>
          <a:xfrm>
            <a:off x="6744541" y="1627094"/>
            <a:ext cx="564776" cy="15464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C71ECE2-A5B6-4E7C-B519-32DB13262F4A}"/>
              </a:ext>
            </a:extLst>
          </p:cNvPr>
          <p:cNvSpPr/>
          <p:nvPr/>
        </p:nvSpPr>
        <p:spPr>
          <a:xfrm>
            <a:off x="3559175" y="1905950"/>
            <a:ext cx="765175" cy="31655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AB78792-861B-41C4-B242-E6F4EBDF810E}"/>
              </a:ext>
            </a:extLst>
          </p:cNvPr>
          <p:cNvSpPr/>
          <p:nvPr/>
        </p:nvSpPr>
        <p:spPr>
          <a:xfrm>
            <a:off x="1597025" y="4572950"/>
            <a:ext cx="841375" cy="23955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2FBA0-BBFC-4FAF-9679-2D1C624EBCC4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1436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Dimostrazione</a:t>
            </a:r>
          </a:p>
        </p:txBody>
      </p:sp>
      <p:pic>
        <p:nvPicPr>
          <p:cNvPr id="5" name="seconda_parte">
            <a:hlinkClick r:id="" action="ppaction://media"/>
            <a:extLst>
              <a:ext uri="{FF2B5EF4-FFF2-40B4-BE49-F238E27FC236}">
                <a16:creationId xmlns:a16="http://schemas.microsoft.com/office/drawing/2014/main" id="{FAC9E91C-2A3F-42C8-9D0D-0C327AA14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15" y="1328306"/>
            <a:ext cx="6573769" cy="36977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2D187-CEAF-41A6-AF60-B95CD7E2A5B2}"/>
              </a:ext>
            </a:extLst>
          </p:cNvPr>
          <p:cNvSpPr txBox="1"/>
          <p:nvPr/>
        </p:nvSpPr>
        <p:spPr>
          <a:xfrm>
            <a:off x="8776592" y="4861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26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52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2743" name="Google Shape;2743;p52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2744" name="Google Shape;2744;p52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Utilizzo di un NodeMCU per ogni device, in modo da togliere la simulazione degli stessi. </a:t>
            </a:r>
            <a:endParaRPr/>
          </a:p>
        </p:txBody>
      </p:sp>
      <p:sp>
        <p:nvSpPr>
          <p:cNvPr id="2745" name="Google Shape;2745;p52"/>
          <p:cNvSpPr txBox="1">
            <a:spLocks noGrp="1"/>
          </p:cNvSpPr>
          <p:nvPr>
            <p:ph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6" name="Google Shape;2746;p52"/>
          <p:cNvSpPr txBox="1">
            <a:spLocks noGrp="1"/>
          </p:cNvSpPr>
          <p:nvPr>
            <p:ph type="subTitle" idx="3"/>
          </p:nvPr>
        </p:nvSpPr>
        <p:spPr>
          <a:xfrm>
            <a:off x="3007474" y="3262850"/>
            <a:ext cx="295041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energetico</a:t>
            </a:r>
            <a:endParaRPr/>
          </a:p>
        </p:txBody>
      </p:sp>
      <p:sp>
        <p:nvSpPr>
          <p:cNvPr id="2747" name="Google Shape;2747;p52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Adottare tecniche di deep </a:t>
            </a:r>
            <a:r>
              <a:rPr lang="it-IT" err="1"/>
              <a:t>sleep</a:t>
            </a:r>
            <a:r>
              <a:rPr lang="it-IT"/>
              <a:t> anche per i due dispositivi per cui non è stato possibile farlo </a:t>
            </a:r>
            <a:r>
              <a:rPr lang="it-IT" i="1"/>
              <a:t>(</a:t>
            </a:r>
            <a:r>
              <a:rPr lang="it-IT" i="1" err="1"/>
              <a:t>alert</a:t>
            </a:r>
            <a:r>
              <a:rPr lang="it-IT" i="1"/>
              <a:t> device </a:t>
            </a:r>
            <a:r>
              <a:rPr lang="it-IT"/>
              <a:t>e </a:t>
            </a:r>
            <a:r>
              <a:rPr lang="it-IT" i="1"/>
              <a:t>tilt </a:t>
            </a:r>
            <a:r>
              <a:rPr lang="it-IT" i="1" err="1"/>
              <a:t>sensor</a:t>
            </a:r>
            <a:r>
              <a:rPr lang="it-IT"/>
              <a:t>)</a:t>
            </a:r>
            <a:r>
              <a:rPr lang="it-IT" i="1"/>
              <a:t>.</a:t>
            </a:r>
            <a:endParaRPr i="1"/>
          </a:p>
        </p:txBody>
      </p:sp>
      <p:sp>
        <p:nvSpPr>
          <p:cNvPr id="2748" name="Google Shape;2748;p52"/>
          <p:cNvSpPr txBox="1">
            <a:spLocks noGrp="1"/>
          </p:cNvSpPr>
          <p:nvPr>
            <p:ph type="title" idx="5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14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7"/>
          <p:cNvSpPr txBox="1">
            <a:spLocks noGrp="1"/>
          </p:cNvSpPr>
          <p:nvPr>
            <p:ph type="title"/>
          </p:nvPr>
        </p:nvSpPr>
        <p:spPr>
          <a:xfrm>
            <a:off x="0" y="1664494"/>
            <a:ext cx="9144000" cy="1865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/>
              <a:t>Grazie dell’attenzione</a:t>
            </a:r>
            <a:endParaRPr sz="4400" b="0"/>
          </a:p>
        </p:txBody>
      </p:sp>
      <p:sp>
        <p:nvSpPr>
          <p:cNvPr id="2581" name="Google Shape;2581;p47"/>
          <p:cNvSpPr txBox="1">
            <a:spLocks noGrp="1"/>
          </p:cNvSpPr>
          <p:nvPr>
            <p:ph type="body" idx="1"/>
          </p:nvPr>
        </p:nvSpPr>
        <p:spPr>
          <a:xfrm>
            <a:off x="0" y="3529899"/>
            <a:ext cx="7585350" cy="62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Davide Rendina 830730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Andrei Gabriel Taraboi </a:t>
            </a:r>
            <a:r>
              <a:rPr lang="it-IT">
                <a:solidFill>
                  <a:schemeClr val="accent6"/>
                </a:solidFill>
              </a:rPr>
              <a:t>829904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1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</a:t>
            </a:r>
            <a:endParaRPr/>
          </a:p>
        </p:txBody>
      </p:sp>
      <p:sp>
        <p:nvSpPr>
          <p:cNvPr id="713" name="Google Shape;713;p32"/>
          <p:cNvSpPr txBox="1">
            <a:spLocks noGrp="1"/>
          </p:cNvSpPr>
          <p:nvPr>
            <p:ph type="body" idx="1"/>
          </p:nvPr>
        </p:nvSpPr>
        <p:spPr>
          <a:xfrm>
            <a:off x="720000" y="156041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it-IT" dirty="0"/>
              <a:t>Realizzare un sistema che permetta la gestione dei dispositivi  di temperatura all'interno di un Bar.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Eseguire un controllo sull’apertura e chiusura delle finestre dell'ambiente.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Connettere i nodi della rete con MQTT.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Realizzare una smart network che permetta l'autoconfigurazione dei dispositivi che si collegano.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Utilizzare le </a:t>
            </a:r>
            <a:r>
              <a:rPr lang="it-IT" dirty="0" err="1"/>
              <a:t>Weather</a:t>
            </a:r>
            <a:r>
              <a:rPr lang="it-IT" dirty="0"/>
              <a:t> API per monitorare le previsioni meteo.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Creare un'interfaccia web dinamica</a:t>
            </a:r>
          </a:p>
          <a:p>
            <a:pPr marL="171450" indent="-171450">
              <a:buFont typeface="Arial"/>
              <a:buChar char="•"/>
            </a:pPr>
            <a:r>
              <a:rPr lang="it-IT" dirty="0"/>
              <a:t>Costruire un sistema che offra grande dinamicità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8C808B-9D95-44AF-969C-E81DA64657BF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del sistema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F9E88FA-FEE2-47F6-B6E3-6D6571EA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5" y="1140518"/>
            <a:ext cx="7454590" cy="38800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754136-21C8-407D-B81B-13E8C4E72ACB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76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MQTT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0DDBF7-6521-4193-A551-85A51B073F5D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B313BB-17E6-429C-BC70-08BF92DB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52" y="1259173"/>
            <a:ext cx="5781896" cy="38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48375-1C84-4E01-B6DE-459C1B5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Fase di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659054-E10D-436C-A780-4AA103A9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7" y="1406863"/>
            <a:ext cx="7612425" cy="3571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5CB905-CDEA-48FA-939B-2F0737AA1249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84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dispositivo acceso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ci siano finestre aperte e device accesi nello stesso momento.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Notifica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Ricezione di una notifica se viene aperta/chiusa una nuova finestra oppure un device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cambia stato.</a:t>
            </a:r>
          </a:p>
        </p:txBody>
      </p:sp>
      <p:grpSp>
        <p:nvGrpSpPr>
          <p:cNvPr id="25" name="Google Shape;8891;p70">
            <a:extLst>
              <a:ext uri="{FF2B5EF4-FFF2-40B4-BE49-F238E27FC236}">
                <a16:creationId xmlns:a16="http://schemas.microsoft.com/office/drawing/2014/main" id="{44B0B1FB-2AF1-4FEC-9FF5-F243A9628AE9}"/>
              </a:ext>
            </a:extLst>
          </p:cNvPr>
          <p:cNvGrpSpPr/>
          <p:nvPr/>
        </p:nvGrpSpPr>
        <p:grpSpPr>
          <a:xfrm>
            <a:off x="1694545" y="2175144"/>
            <a:ext cx="531010" cy="528966"/>
            <a:chOff x="-35123050" y="3561225"/>
            <a:chExt cx="292225" cy="291100"/>
          </a:xfrm>
          <a:solidFill>
            <a:schemeClr val="accent5"/>
          </a:solidFill>
        </p:grpSpPr>
        <p:sp>
          <p:nvSpPr>
            <p:cNvPr id="26" name="Google Shape;8892;p70">
              <a:extLst>
                <a:ext uri="{FF2B5EF4-FFF2-40B4-BE49-F238E27FC236}">
                  <a16:creationId xmlns:a16="http://schemas.microsoft.com/office/drawing/2014/main" id="{D42730E2-82F3-4332-A8D8-90F0E8352EF2}"/>
                </a:ext>
              </a:extLst>
            </p:cNvPr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93;p70">
              <a:extLst>
                <a:ext uri="{FF2B5EF4-FFF2-40B4-BE49-F238E27FC236}">
                  <a16:creationId xmlns:a16="http://schemas.microsoft.com/office/drawing/2014/main" id="{8008CEB3-49C8-4458-A3AC-6D405294E170}"/>
                </a:ext>
              </a:extLst>
            </p:cNvPr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9999" y="570550"/>
            <a:ext cx="5295039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previsioni meteo</a:t>
            </a:r>
            <a:endParaRPr dirty="0"/>
          </a:p>
        </p:txBody>
      </p:sp>
      <p:sp>
        <p:nvSpPr>
          <p:cNvPr id="756" name="Google Shape;756;p37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Controllo</a:t>
            </a:r>
            <a:endParaRPr dirty="0"/>
          </a:p>
        </p:txBody>
      </p:sp>
      <p:sp>
        <p:nvSpPr>
          <p:cNvPr id="757" name="Google Shape;757;p37"/>
          <p:cNvSpPr txBox="1">
            <a:spLocks noGrp="1"/>
          </p:cNvSpPr>
          <p:nvPr>
            <p:ph type="subTitle" idx="2"/>
          </p:nvPr>
        </p:nvSpPr>
        <p:spPr>
          <a:xfrm>
            <a:off x="3473475" y="3316994"/>
            <a:ext cx="2183400" cy="163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Controlla che non piova nelle successive due ore e che non ci sia alcuna finestra aperta.</a:t>
            </a:r>
            <a:endParaRPr sz="1200" dirty="0"/>
          </a:p>
        </p:txBody>
      </p:sp>
      <p:sp>
        <p:nvSpPr>
          <p:cNvPr id="758" name="Google Shape;758;p37"/>
          <p:cNvSpPr txBox="1">
            <a:spLocks noGrp="1"/>
          </p:cNvSpPr>
          <p:nvPr>
            <p:ph type="subTitle" idx="3"/>
          </p:nvPr>
        </p:nvSpPr>
        <p:spPr>
          <a:xfrm>
            <a:off x="6105311" y="2788275"/>
            <a:ext cx="2187137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Comunicazione</a:t>
            </a:r>
            <a:endParaRPr dirty="0"/>
          </a:p>
        </p:txBody>
      </p:sp>
      <p:sp>
        <p:nvSpPr>
          <p:cNvPr id="759" name="Google Shape;759;p37"/>
          <p:cNvSpPr txBox="1">
            <a:spLocks noGrp="1"/>
          </p:cNvSpPr>
          <p:nvPr>
            <p:ph type="subTitle" idx="4"/>
          </p:nvPr>
        </p:nvSpPr>
        <p:spPr>
          <a:xfrm>
            <a:off x="6088100" y="3316994"/>
            <a:ext cx="2183400" cy="13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Se il controllo ha esito positivo, comunica l’</a:t>
            </a:r>
            <a:r>
              <a:rPr lang="it-IT" sz="1200" dirty="0" err="1"/>
              <a:t>alert</a:t>
            </a:r>
            <a:r>
              <a:rPr lang="it-IT" sz="1200" dirty="0"/>
              <a:t> al sistema.</a:t>
            </a:r>
            <a:endParaRPr sz="1200" dirty="0"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5"/>
          </p:nvPr>
        </p:nvSpPr>
        <p:spPr>
          <a:xfrm>
            <a:off x="1039419" y="2788275"/>
            <a:ext cx="182306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Chiamata API</a:t>
            </a:r>
            <a:endParaRPr dirty="0"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6"/>
          </p:nvPr>
        </p:nvSpPr>
        <p:spPr>
          <a:xfrm>
            <a:off x="851552" y="3321240"/>
            <a:ext cx="2198798" cy="1822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Effettua una chiamata ogni 30 minuti alle API di </a:t>
            </a:r>
            <a:r>
              <a:rPr lang="it-IT" sz="1200" i="1" dirty="0"/>
              <a:t>openweather.com </a:t>
            </a:r>
            <a:r>
              <a:rPr lang="it-IT" sz="1200" dirty="0"/>
              <a:t>per chiedere le previsioni meteo.</a:t>
            </a:r>
          </a:p>
        </p:txBody>
      </p:sp>
      <p:grpSp>
        <p:nvGrpSpPr>
          <p:cNvPr id="28" name="Google Shape;7595;p67">
            <a:extLst>
              <a:ext uri="{FF2B5EF4-FFF2-40B4-BE49-F238E27FC236}">
                <a16:creationId xmlns:a16="http://schemas.microsoft.com/office/drawing/2014/main" id="{2112D27B-9D4F-47BE-B99E-441937114C2D}"/>
              </a:ext>
            </a:extLst>
          </p:cNvPr>
          <p:cNvGrpSpPr/>
          <p:nvPr/>
        </p:nvGrpSpPr>
        <p:grpSpPr>
          <a:xfrm>
            <a:off x="6935134" y="2175144"/>
            <a:ext cx="514321" cy="508100"/>
            <a:chOff x="3858100" y="1435075"/>
            <a:chExt cx="487775" cy="481875"/>
          </a:xfrm>
          <a:solidFill>
            <a:schemeClr val="accent5"/>
          </a:solidFill>
        </p:grpSpPr>
        <p:sp>
          <p:nvSpPr>
            <p:cNvPr id="29" name="Google Shape;7596;p67">
              <a:extLst>
                <a:ext uri="{FF2B5EF4-FFF2-40B4-BE49-F238E27FC236}">
                  <a16:creationId xmlns:a16="http://schemas.microsoft.com/office/drawing/2014/main" id="{8A42CCC2-B310-4E08-BDC7-CE6E7125C977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597;p67">
              <a:extLst>
                <a:ext uri="{FF2B5EF4-FFF2-40B4-BE49-F238E27FC236}">
                  <a16:creationId xmlns:a16="http://schemas.microsoft.com/office/drawing/2014/main" id="{D7AD2CAA-DE4F-4DF5-B9A7-CE2E64D9E19D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598;p67">
              <a:extLst>
                <a:ext uri="{FF2B5EF4-FFF2-40B4-BE49-F238E27FC236}">
                  <a16:creationId xmlns:a16="http://schemas.microsoft.com/office/drawing/2014/main" id="{B83BCBE6-5C5E-4005-ADCD-F4BF0089ED9B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599;p67">
              <a:extLst>
                <a:ext uri="{FF2B5EF4-FFF2-40B4-BE49-F238E27FC236}">
                  <a16:creationId xmlns:a16="http://schemas.microsoft.com/office/drawing/2014/main" id="{F9C6C9E6-1671-4910-BA53-873286E9D76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600;p67">
              <a:extLst>
                <a:ext uri="{FF2B5EF4-FFF2-40B4-BE49-F238E27FC236}">
                  <a16:creationId xmlns:a16="http://schemas.microsoft.com/office/drawing/2014/main" id="{42AF309C-46A4-4E3E-B0F3-B935E9BF69EC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" name="Google Shape;8271;p69">
            <a:extLst>
              <a:ext uri="{FF2B5EF4-FFF2-40B4-BE49-F238E27FC236}">
                <a16:creationId xmlns:a16="http://schemas.microsoft.com/office/drawing/2014/main" id="{39B8CFA4-0ADC-4BA9-8456-569B49D69DE1}"/>
              </a:ext>
            </a:extLst>
          </p:cNvPr>
          <p:cNvSpPr/>
          <p:nvPr/>
        </p:nvSpPr>
        <p:spPr>
          <a:xfrm>
            <a:off x="4295640" y="2155593"/>
            <a:ext cx="552720" cy="55276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9644;p71">
            <a:extLst>
              <a:ext uri="{FF2B5EF4-FFF2-40B4-BE49-F238E27FC236}">
                <a16:creationId xmlns:a16="http://schemas.microsoft.com/office/drawing/2014/main" id="{1ADA384A-CE34-41A8-AF17-55007D4103B8}"/>
              </a:ext>
            </a:extLst>
          </p:cNvPr>
          <p:cNvGrpSpPr/>
          <p:nvPr/>
        </p:nvGrpSpPr>
        <p:grpSpPr>
          <a:xfrm>
            <a:off x="1714631" y="2204530"/>
            <a:ext cx="533985" cy="471075"/>
            <a:chOff x="-45674075" y="3586425"/>
            <a:chExt cx="300900" cy="265450"/>
          </a:xfrm>
          <a:solidFill>
            <a:schemeClr val="accent5"/>
          </a:solidFill>
        </p:grpSpPr>
        <p:sp>
          <p:nvSpPr>
            <p:cNvPr id="20" name="Google Shape;9645;p71">
              <a:extLst>
                <a:ext uri="{FF2B5EF4-FFF2-40B4-BE49-F238E27FC236}">
                  <a16:creationId xmlns:a16="http://schemas.microsoft.com/office/drawing/2014/main" id="{F731ADC8-F9C0-452D-AD92-170A2712E069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46;p71">
              <a:extLst>
                <a:ext uri="{FF2B5EF4-FFF2-40B4-BE49-F238E27FC236}">
                  <a16:creationId xmlns:a16="http://schemas.microsoft.com/office/drawing/2014/main" id="{ECE29D1E-3FBE-40C0-85C5-1D621E23EE28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2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 station</a:t>
            </a:r>
            <a:endParaRPr/>
          </a:p>
        </p:txBody>
      </p:sp>
      <p:sp>
        <p:nvSpPr>
          <p:cNvPr id="824" name="Google Shape;824;p40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948700" cy="68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Deep sleep ogni 10 minuti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Log sulla rete ogni 30 minuti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50"/>
              <a:t>Utilizzo EEPROM</a:t>
            </a:r>
            <a:endParaRPr sz="1350"/>
          </a:p>
        </p:txBody>
      </p:sp>
      <p:sp>
        <p:nvSpPr>
          <p:cNvPr id="825" name="Google Shape;825;p4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Risparmio energia</a:t>
            </a:r>
            <a:endParaRPr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 sensor</a:t>
            </a:r>
            <a:endParaRPr/>
          </a:p>
        </p:txBody>
      </p:sp>
      <p:sp>
        <p:nvSpPr>
          <p:cNvPr id="827" name="Google Shape;827;p40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rgbClr val="000000"/>
                </a:solidFill>
              </a:rPr>
              <a:t>Deep </a:t>
            </a:r>
            <a:r>
              <a:rPr lang="it-IT" sz="1350" err="1">
                <a:solidFill>
                  <a:srgbClr val="000000"/>
                </a:solidFill>
              </a:rPr>
              <a:t>sleep</a:t>
            </a:r>
            <a:r>
              <a:rPr lang="it-IT" sz="1350">
                <a:solidFill>
                  <a:srgbClr val="000000"/>
                </a:solidFill>
              </a:rPr>
              <a:t> con risveglio tramite il sensore di tilt *</a:t>
            </a:r>
          </a:p>
        </p:txBody>
      </p:sp>
      <p:sp>
        <p:nvSpPr>
          <p:cNvPr id="828" name="Google Shape;828;p40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Heating/cooling</a:t>
            </a:r>
            <a:endParaRPr/>
          </a:p>
        </p:txBody>
      </p:sp>
      <p:sp>
        <p:nvSpPr>
          <p:cNvPr id="829" name="Google Shape;829;p40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/>
              <a:t>Nessuna strategia di risparmio necessaria</a:t>
            </a:r>
            <a:endParaRPr sz="13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Alert</a:t>
            </a:r>
            <a:r>
              <a:rPr lang="it-IT"/>
              <a:t> Device</a:t>
            </a:r>
          </a:p>
        </p:txBody>
      </p:sp>
      <p:sp>
        <p:nvSpPr>
          <p:cNvPr id="831" name="Google Shape;831;p40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chemeClr val="tx1"/>
                </a:solidFill>
              </a:rPr>
              <a:t>Deep </a:t>
            </a:r>
            <a:r>
              <a:rPr lang="it-IT" sz="1350" err="1">
                <a:solidFill>
                  <a:schemeClr val="tx1"/>
                </a:solidFill>
              </a:rPr>
              <a:t>sleep</a:t>
            </a:r>
            <a:r>
              <a:rPr lang="it-IT" sz="1350">
                <a:solidFill>
                  <a:schemeClr val="tx1"/>
                </a:solidFill>
              </a:rPr>
              <a:t> ad intervalli regolari di 5 minuti *</a:t>
            </a:r>
          </a:p>
        </p:txBody>
      </p:sp>
      <p:grpSp>
        <p:nvGrpSpPr>
          <p:cNvPr id="30" name="Google Shape;7742;p67">
            <a:extLst>
              <a:ext uri="{FF2B5EF4-FFF2-40B4-BE49-F238E27FC236}">
                <a16:creationId xmlns:a16="http://schemas.microsoft.com/office/drawing/2014/main" id="{B391A853-06C9-4468-B19E-ECC4EF341041}"/>
              </a:ext>
            </a:extLst>
          </p:cNvPr>
          <p:cNvGrpSpPr/>
          <p:nvPr/>
        </p:nvGrpSpPr>
        <p:grpSpPr>
          <a:xfrm>
            <a:off x="823656" y="2110122"/>
            <a:ext cx="216144" cy="401102"/>
            <a:chOff x="3984950" y="3213600"/>
            <a:chExt cx="239925" cy="481825"/>
          </a:xfrm>
          <a:solidFill>
            <a:srgbClr val="5F7D95"/>
          </a:solidFill>
        </p:grpSpPr>
        <p:sp>
          <p:nvSpPr>
            <p:cNvPr id="31" name="Google Shape;7743;p67">
              <a:extLst>
                <a:ext uri="{FF2B5EF4-FFF2-40B4-BE49-F238E27FC236}">
                  <a16:creationId xmlns:a16="http://schemas.microsoft.com/office/drawing/2014/main" id="{DC484966-0F00-480C-A03A-BBC769DCEEB3}"/>
                </a:ext>
              </a:extLst>
            </p:cNvPr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44;p67">
              <a:extLst>
                <a:ext uri="{FF2B5EF4-FFF2-40B4-BE49-F238E27FC236}">
                  <a16:creationId xmlns:a16="http://schemas.microsoft.com/office/drawing/2014/main" id="{617AA484-05AC-46B4-B3C2-3BE41ED75A1F}"/>
                </a:ext>
              </a:extLst>
            </p:cNvPr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7658;p67">
            <a:extLst>
              <a:ext uri="{FF2B5EF4-FFF2-40B4-BE49-F238E27FC236}">
                <a16:creationId xmlns:a16="http://schemas.microsoft.com/office/drawing/2014/main" id="{79259368-09A4-46F5-A3FD-8914D6406F33}"/>
              </a:ext>
            </a:extLst>
          </p:cNvPr>
          <p:cNvGrpSpPr/>
          <p:nvPr/>
        </p:nvGrpSpPr>
        <p:grpSpPr>
          <a:xfrm>
            <a:off x="5133237" y="3450259"/>
            <a:ext cx="339200" cy="339271"/>
            <a:chOff x="5049725" y="2027900"/>
            <a:chExt cx="481750" cy="481850"/>
          </a:xfrm>
          <a:solidFill>
            <a:schemeClr val="accent5"/>
          </a:solidFill>
        </p:grpSpPr>
        <p:sp>
          <p:nvSpPr>
            <p:cNvPr id="34" name="Google Shape;7659;p67">
              <a:extLst>
                <a:ext uri="{FF2B5EF4-FFF2-40B4-BE49-F238E27FC236}">
                  <a16:creationId xmlns:a16="http://schemas.microsoft.com/office/drawing/2014/main" id="{36D46A98-9F5E-4737-A69F-2D8621A1CC0B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60;p67">
              <a:extLst>
                <a:ext uri="{FF2B5EF4-FFF2-40B4-BE49-F238E27FC236}">
                  <a16:creationId xmlns:a16="http://schemas.microsoft.com/office/drawing/2014/main" id="{C9A99771-3660-4890-82AB-D7387C766DB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61;p67">
              <a:extLst>
                <a:ext uri="{FF2B5EF4-FFF2-40B4-BE49-F238E27FC236}">
                  <a16:creationId xmlns:a16="http://schemas.microsoft.com/office/drawing/2014/main" id="{0678B4C1-F690-4F96-BFEE-26A6DB37B12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62;p67">
              <a:extLst>
                <a:ext uri="{FF2B5EF4-FFF2-40B4-BE49-F238E27FC236}">
                  <a16:creationId xmlns:a16="http://schemas.microsoft.com/office/drawing/2014/main" id="{E04C6660-AC36-4339-AF36-5E371D093A8D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63;p67">
              <a:extLst>
                <a:ext uri="{FF2B5EF4-FFF2-40B4-BE49-F238E27FC236}">
                  <a16:creationId xmlns:a16="http://schemas.microsoft.com/office/drawing/2014/main" id="{197E1A1A-4F9A-4C69-A3F0-89259B448F55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64;p67">
              <a:extLst>
                <a:ext uri="{FF2B5EF4-FFF2-40B4-BE49-F238E27FC236}">
                  <a16:creationId xmlns:a16="http://schemas.microsoft.com/office/drawing/2014/main" id="{1564C244-3785-4AB0-BC22-F3999C462D74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7665;p67">
              <a:extLst>
                <a:ext uri="{FF2B5EF4-FFF2-40B4-BE49-F238E27FC236}">
                  <a16:creationId xmlns:a16="http://schemas.microsoft.com/office/drawing/2014/main" id="{A0B4A428-8D26-441C-801F-FD57BEA0B504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7666;p67">
              <a:extLst>
                <a:ext uri="{FF2B5EF4-FFF2-40B4-BE49-F238E27FC236}">
                  <a16:creationId xmlns:a16="http://schemas.microsoft.com/office/drawing/2014/main" id="{7E379341-014D-4C5E-A8BA-A75EF25B823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Rettangolo 49">
            <a:extLst>
              <a:ext uri="{FF2B5EF4-FFF2-40B4-BE49-F238E27FC236}">
                <a16:creationId xmlns:a16="http://schemas.microsoft.com/office/drawing/2014/main" id="{91412E43-2764-427B-B182-7CE1A32DA671}"/>
              </a:ext>
            </a:extLst>
          </p:cNvPr>
          <p:cNvSpPr/>
          <p:nvPr/>
        </p:nvSpPr>
        <p:spPr>
          <a:xfrm>
            <a:off x="526612" y="3407454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9C04A05-C6EE-4D78-9B7F-2A5524CBF362}"/>
              </a:ext>
            </a:extLst>
          </p:cNvPr>
          <p:cNvSpPr/>
          <p:nvPr/>
        </p:nvSpPr>
        <p:spPr>
          <a:xfrm>
            <a:off x="597377" y="3839573"/>
            <a:ext cx="721519" cy="14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E4247C7-B564-4FB4-A6E2-63E1C5862B65}"/>
              </a:ext>
            </a:extLst>
          </p:cNvPr>
          <p:cNvSpPr/>
          <p:nvPr/>
        </p:nvSpPr>
        <p:spPr>
          <a:xfrm>
            <a:off x="597377" y="3393512"/>
            <a:ext cx="143963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50555FA-5AF7-49C5-BE8E-BEF77B392BEC}"/>
              </a:ext>
            </a:extLst>
          </p:cNvPr>
          <p:cNvSpPr/>
          <p:nvPr/>
        </p:nvSpPr>
        <p:spPr>
          <a:xfrm>
            <a:off x="1133158" y="3393512"/>
            <a:ext cx="185738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6F8DA63-D694-4CF7-9542-4F6F43BD1AB3}"/>
              </a:ext>
            </a:extLst>
          </p:cNvPr>
          <p:cNvCxnSpPr>
            <a:cxnSpLocks/>
          </p:cNvCxnSpPr>
          <p:nvPr/>
        </p:nvCxnSpPr>
        <p:spPr>
          <a:xfrm>
            <a:off x="937204" y="3616826"/>
            <a:ext cx="0" cy="144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10100;p72">
            <a:extLst>
              <a:ext uri="{FF2B5EF4-FFF2-40B4-BE49-F238E27FC236}">
                <a16:creationId xmlns:a16="http://schemas.microsoft.com/office/drawing/2014/main" id="{CB9FB5F7-CC71-4D7A-BE54-3A2339C3FAF2}"/>
              </a:ext>
            </a:extLst>
          </p:cNvPr>
          <p:cNvGrpSpPr/>
          <p:nvPr/>
        </p:nvGrpSpPr>
        <p:grpSpPr>
          <a:xfrm>
            <a:off x="5099877" y="2050293"/>
            <a:ext cx="456308" cy="449325"/>
            <a:chOff x="-17170750" y="4058800"/>
            <a:chExt cx="308775" cy="304050"/>
          </a:xfrm>
          <a:solidFill>
            <a:schemeClr val="accent5"/>
          </a:solidFill>
        </p:grpSpPr>
        <p:sp>
          <p:nvSpPr>
            <p:cNvPr id="60" name="Google Shape;10101;p72">
              <a:extLst>
                <a:ext uri="{FF2B5EF4-FFF2-40B4-BE49-F238E27FC236}">
                  <a16:creationId xmlns:a16="http://schemas.microsoft.com/office/drawing/2014/main" id="{094A00D4-E505-4A4C-AAB3-E24FAA36CEC1}"/>
                </a:ext>
              </a:extLst>
            </p:cNvPr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02;p72">
              <a:extLst>
                <a:ext uri="{FF2B5EF4-FFF2-40B4-BE49-F238E27FC236}">
                  <a16:creationId xmlns:a16="http://schemas.microsoft.com/office/drawing/2014/main" id="{81E997A4-E395-4314-B733-7861B7B21BA5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03;p72">
              <a:extLst>
                <a:ext uri="{FF2B5EF4-FFF2-40B4-BE49-F238E27FC236}">
                  <a16:creationId xmlns:a16="http://schemas.microsoft.com/office/drawing/2014/main" id="{71BA7C75-9F9A-4B78-A4C3-B7378D80AFF4}"/>
                </a:ext>
              </a:extLst>
            </p:cNvPr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4;p72">
              <a:extLst>
                <a:ext uri="{FF2B5EF4-FFF2-40B4-BE49-F238E27FC236}">
                  <a16:creationId xmlns:a16="http://schemas.microsoft.com/office/drawing/2014/main" id="{11E6A218-FD68-476F-810C-EBE0CB6EE14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105;p72">
              <a:extLst>
                <a:ext uri="{FF2B5EF4-FFF2-40B4-BE49-F238E27FC236}">
                  <a16:creationId xmlns:a16="http://schemas.microsoft.com/office/drawing/2014/main" id="{757F1E71-D02D-465A-AC09-EBFA9FF5AB30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06;p72">
              <a:extLst>
                <a:ext uri="{FF2B5EF4-FFF2-40B4-BE49-F238E27FC236}">
                  <a16:creationId xmlns:a16="http://schemas.microsoft.com/office/drawing/2014/main" id="{71145D32-2730-4DF6-BF46-CC72889B64E9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07;p72">
              <a:extLst>
                <a:ext uri="{FF2B5EF4-FFF2-40B4-BE49-F238E27FC236}">
                  <a16:creationId xmlns:a16="http://schemas.microsoft.com/office/drawing/2014/main" id="{EF3A26F2-4AE0-4989-A758-1DB0A0820DF8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8;p72">
              <a:extLst>
                <a:ext uri="{FF2B5EF4-FFF2-40B4-BE49-F238E27FC236}">
                  <a16:creationId xmlns:a16="http://schemas.microsoft.com/office/drawing/2014/main" id="{67D53A19-8764-4A64-BEE0-9733C7A0F089}"/>
                </a:ext>
              </a:extLst>
            </p:cNvPr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09;p72">
              <a:extLst>
                <a:ext uri="{FF2B5EF4-FFF2-40B4-BE49-F238E27FC236}">
                  <a16:creationId xmlns:a16="http://schemas.microsoft.com/office/drawing/2014/main" id="{CE148197-37DD-43EE-BEAF-C3C4F4F30589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10;p72">
              <a:extLst>
                <a:ext uri="{FF2B5EF4-FFF2-40B4-BE49-F238E27FC236}">
                  <a16:creationId xmlns:a16="http://schemas.microsoft.com/office/drawing/2014/main" id="{CD5D3D63-EF0D-4180-91BE-4E15857593F5}"/>
                </a:ext>
              </a:extLst>
            </p:cNvPr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11;p72">
              <a:extLst>
                <a:ext uri="{FF2B5EF4-FFF2-40B4-BE49-F238E27FC236}">
                  <a16:creationId xmlns:a16="http://schemas.microsoft.com/office/drawing/2014/main" id="{A0F5300E-C3D1-4A69-B39F-C966ACD65832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12;p72">
              <a:extLst>
                <a:ext uri="{FF2B5EF4-FFF2-40B4-BE49-F238E27FC236}">
                  <a16:creationId xmlns:a16="http://schemas.microsoft.com/office/drawing/2014/main" id="{46A1E63C-5B11-4B57-845D-B06FF1D23137}"/>
                </a:ext>
              </a:extLst>
            </p:cNvPr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13;p72">
              <a:extLst>
                <a:ext uri="{FF2B5EF4-FFF2-40B4-BE49-F238E27FC236}">
                  <a16:creationId xmlns:a16="http://schemas.microsoft.com/office/drawing/2014/main" id="{13A75E58-FE96-4073-8599-58CBAC88448B}"/>
                </a:ext>
              </a:extLst>
            </p:cNvPr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14;p72">
              <a:extLst>
                <a:ext uri="{FF2B5EF4-FFF2-40B4-BE49-F238E27FC236}">
                  <a16:creationId xmlns:a16="http://schemas.microsoft.com/office/drawing/2014/main" id="{29753DAA-9496-41F5-888F-5A707A4CC66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15;p72">
              <a:extLst>
                <a:ext uri="{FF2B5EF4-FFF2-40B4-BE49-F238E27FC236}">
                  <a16:creationId xmlns:a16="http://schemas.microsoft.com/office/drawing/2014/main" id="{AE68C135-EA4D-4679-AB87-9B78BA7FC09A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116;p72">
              <a:extLst>
                <a:ext uri="{FF2B5EF4-FFF2-40B4-BE49-F238E27FC236}">
                  <a16:creationId xmlns:a16="http://schemas.microsoft.com/office/drawing/2014/main" id="{2BB1896F-1F12-4687-9673-8C85AC7701E9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117;p72">
              <a:extLst>
                <a:ext uri="{FF2B5EF4-FFF2-40B4-BE49-F238E27FC236}">
                  <a16:creationId xmlns:a16="http://schemas.microsoft.com/office/drawing/2014/main" id="{EEC3F75D-669B-41A2-8C61-FDD3F88B65B0}"/>
                </a:ext>
              </a:extLst>
            </p:cNvPr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A51B164C-058D-4FD7-9537-91089A28D412}"/>
              </a:ext>
            </a:extLst>
          </p:cNvPr>
          <p:cNvSpPr/>
          <p:nvPr/>
        </p:nvSpPr>
        <p:spPr>
          <a:xfrm>
            <a:off x="868081" y="3436831"/>
            <a:ext cx="306651" cy="38462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CE03E29-4076-414C-8250-4009811BE16B}"/>
              </a:ext>
            </a:extLst>
          </p:cNvPr>
          <p:cNvSpPr/>
          <p:nvPr/>
        </p:nvSpPr>
        <p:spPr>
          <a:xfrm>
            <a:off x="913150" y="3476161"/>
            <a:ext cx="220008" cy="3062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129B304-EEE4-4BBE-B1EA-7161CD5538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23154" y="3476161"/>
            <a:ext cx="0" cy="3062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74598B0-FCA7-4FD2-AC6F-1256E9303963}"/>
              </a:ext>
            </a:extLst>
          </p:cNvPr>
          <p:cNvCxnSpPr>
            <a:cxnSpLocks/>
          </p:cNvCxnSpPr>
          <p:nvPr/>
        </p:nvCxnSpPr>
        <p:spPr>
          <a:xfrm>
            <a:off x="916908" y="3630836"/>
            <a:ext cx="22000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9E95C02-6A02-4944-A8DE-8FF85134D6E7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76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4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787956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di corrente (teorico)</a:t>
            </a:r>
            <a:endParaRPr/>
          </a:p>
        </p:txBody>
      </p:sp>
      <p:sp>
        <p:nvSpPr>
          <p:cNvPr id="2459" name="Google Shape;2459;p43"/>
          <p:cNvSpPr/>
          <p:nvPr/>
        </p:nvSpPr>
        <p:spPr>
          <a:xfrm>
            <a:off x="5523144" y="1466625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5,27mA</a:t>
            </a:r>
            <a:endParaRPr sz="18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0" name="Google Shape;2460;p43"/>
          <p:cNvSpPr/>
          <p:nvPr/>
        </p:nvSpPr>
        <p:spPr>
          <a:xfrm rot="-5400000">
            <a:off x="5522858" y="1466787"/>
            <a:ext cx="1660800" cy="1660800"/>
          </a:xfrm>
          <a:prstGeom prst="blockArc">
            <a:avLst>
              <a:gd name="adj1" fmla="val 21418902"/>
              <a:gd name="adj2" fmla="val 21475524"/>
              <a:gd name="adj3" fmla="val 162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3"/>
          <p:cNvSpPr/>
          <p:nvPr/>
        </p:nvSpPr>
        <p:spPr>
          <a:xfrm>
            <a:off x="1960336" y="1466550"/>
            <a:ext cx="1660800" cy="166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450mA</a:t>
            </a:r>
            <a:endParaRPr sz="24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2" name="Google Shape;2462;p43"/>
          <p:cNvSpPr/>
          <p:nvPr/>
        </p:nvSpPr>
        <p:spPr>
          <a:xfrm rot="-5400000">
            <a:off x="1960050" y="1466712"/>
            <a:ext cx="1660800" cy="1660800"/>
          </a:xfrm>
          <a:prstGeom prst="blockArc">
            <a:avLst>
              <a:gd name="adj1" fmla="val 21502244"/>
              <a:gd name="adj2" fmla="val 21475524"/>
              <a:gd name="adj3" fmla="val 162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3"/>
          <p:cNvSpPr txBox="1"/>
          <p:nvPr/>
        </p:nvSpPr>
        <p:spPr>
          <a:xfrm>
            <a:off x="2110650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No sleep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4" name="Google Shape;2464;p43"/>
          <p:cNvSpPr txBox="1"/>
          <p:nvPr/>
        </p:nvSpPr>
        <p:spPr>
          <a:xfrm>
            <a:off x="1485750" y="4031868"/>
            <a:ext cx="2609400" cy="8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Senza utilizzare strategie deep sleep, ogni dispositivo alimentato a batteria (8000mAh) rimarrebbe attivo per 47 ore continue.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5" name="Google Shape;2465;p43"/>
          <p:cNvSpPr txBox="1"/>
          <p:nvPr/>
        </p:nvSpPr>
        <p:spPr>
          <a:xfrm>
            <a:off x="5673475" y="3563700"/>
            <a:ext cx="136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Deep sleep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6" name="Google Shape;2466;p43"/>
          <p:cNvSpPr txBox="1"/>
          <p:nvPr/>
        </p:nvSpPr>
        <p:spPr>
          <a:xfrm>
            <a:off x="5072475" y="4031868"/>
            <a:ext cx="2562300" cy="8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Utilizzando strategie deep sleep,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sensing station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alert device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rimarrebbero attivi per 99 giorni circa mentre il </a:t>
            </a:r>
            <a:r>
              <a:rPr lang="en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tilt sensor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 3 anni circa.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67A7E5-9352-4D3C-A41D-D151D2A92968}"/>
              </a:ext>
            </a:extLst>
          </p:cNvPr>
          <p:cNvSpPr txBox="1"/>
          <p:nvPr/>
        </p:nvSpPr>
        <p:spPr>
          <a:xfrm>
            <a:off x="8867962" y="48613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5"/>
                </a:solidFill>
                <a:latin typeface="Monserrat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AA08C1-40B5-4A79-961B-BB6D86609E19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5E3005-A540-463D-833C-C9B0B5D50C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5AA11-7B78-4E6D-B319-629052092C91}">
  <ds:schemaRefs>
    <ds:schemaRef ds:uri="http://schemas.microsoft.com/office/2006/documentManagement/types"/>
    <ds:schemaRef ds:uri="6bca59d2-257c-46a3-8439-ffffbfbea530"/>
    <ds:schemaRef ds:uri="http://purl.org/dc/terms/"/>
    <ds:schemaRef ds:uri="ad47f6dc-7f5f-4247-9634-836912b1aa2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417</Words>
  <Application>Microsoft Office PowerPoint</Application>
  <PresentationFormat>Presentazione su schermo (16:9)</PresentationFormat>
  <Paragraphs>81</Paragraphs>
  <Slides>19</Slides>
  <Notes>11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Montserrat</vt:lpstr>
      <vt:lpstr>Open Sans</vt:lpstr>
      <vt:lpstr>Oswald Regular</vt:lpstr>
      <vt:lpstr>Arial</vt:lpstr>
      <vt:lpstr>Roboto Condensed Light</vt:lpstr>
      <vt:lpstr>Oswald</vt:lpstr>
      <vt:lpstr>Monserrat</vt:lpstr>
      <vt:lpstr>International politics thesis by Slidesgo</vt:lpstr>
      <vt:lpstr>1_International politics thesis by Slidesgo</vt:lpstr>
      <vt:lpstr>PUB TEMPERATURE MONITORING</vt:lpstr>
      <vt:lpstr>Obiettivi</vt:lpstr>
      <vt:lpstr>Struttura del sistema</vt:lpstr>
      <vt:lpstr>MQTT</vt:lpstr>
      <vt:lpstr>Fase di discovery</vt:lpstr>
      <vt:lpstr>Controllo dispositivo acceso</vt:lpstr>
      <vt:lpstr>Controllo previsioni meteo</vt:lpstr>
      <vt:lpstr>Risparmio energia</vt:lpstr>
      <vt:lpstr>Consumo di corrente (teorico)</vt:lpstr>
      <vt:lpstr>Interazione: Web APP</vt:lpstr>
      <vt:lpstr>Interazione: Telegram</vt:lpstr>
      <vt:lpstr>Dimostrazione</vt:lpstr>
      <vt:lpstr>Dimostrazione</vt:lpstr>
      <vt:lpstr>Dimostrazione</vt:lpstr>
      <vt:lpstr>Dimostrazione</vt:lpstr>
      <vt:lpstr>Dimostrazione</vt:lpstr>
      <vt:lpstr>Dimostrazione</vt:lpstr>
      <vt:lpstr>Conclusioni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 TEMPERATURE MONITORING</dc:title>
  <dc:creator>Davide Rendina</dc:creator>
  <cp:lastModifiedBy>d.rendina2@campus.unimib.it</cp:lastModifiedBy>
  <cp:revision>15</cp:revision>
  <dcterms:modified xsi:type="dcterms:W3CDTF">2021-06-21T09:50:02Z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